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1" r:id="rId2"/>
    <p:sldId id="265" r:id="rId3"/>
    <p:sldId id="266" r:id="rId4"/>
    <p:sldId id="267" r:id="rId5"/>
    <p:sldId id="268" r:id="rId6"/>
    <p:sldId id="269" r:id="rId7"/>
    <p:sldId id="270" r:id="rId8"/>
    <p:sldId id="275" r:id="rId9"/>
    <p:sldId id="271" r:id="rId10"/>
    <p:sldId id="272" r:id="rId11"/>
    <p:sldId id="273" r:id="rId12"/>
    <p:sldId id="264"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2D"/>
    <a:srgbClr val="004821"/>
    <a:srgbClr val="FF0101"/>
    <a:srgbClr val="3333FF"/>
    <a:srgbClr val="800000"/>
    <a:srgbClr val="01FF74"/>
    <a:srgbClr val="BAFCCA"/>
    <a:srgbClr val="00FFFF"/>
    <a:srgbClr val="FF99CC"/>
    <a:srgbClr val="FEF4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8" autoAdjust="0"/>
    <p:restoredTop sz="98459" autoAdjust="0"/>
  </p:normalViewPr>
  <p:slideViewPr>
    <p:cSldViewPr>
      <p:cViewPr varScale="1">
        <p:scale>
          <a:sx n="112" d="100"/>
          <a:sy n="112" d="100"/>
        </p:scale>
        <p:origin x="931" y="82"/>
      </p:cViewPr>
      <p:guideLst>
        <p:guide orient="horz" pos="1620"/>
        <p:guide pos="2880"/>
      </p:guideLst>
    </p:cSldViewPr>
  </p:slideViewPr>
  <p:notesTextViewPr>
    <p:cViewPr>
      <p:scale>
        <a:sx n="100" d="100"/>
        <a:sy n="100" d="100"/>
      </p:scale>
      <p:origin x="0" y="0"/>
    </p:cViewPr>
  </p:notesTextViewPr>
  <p:notesViewPr>
    <p:cSldViewPr>
      <p:cViewPr varScale="1">
        <p:scale>
          <a:sx n="52" d="100"/>
          <a:sy n="52" d="100"/>
        </p:scale>
        <p:origin x="-288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397CAA-26D7-4C1B-AEF2-4B7D5960C7C3}" type="datetimeFigureOut">
              <a:rPr lang="en-US" smtClean="0"/>
              <a:pPr/>
              <a:t>2/6/2025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CE8ABD-A88D-4AB4-B61B-78C8BCCB5731}" type="slidenum">
              <a:rPr lang="en-US" smtClean="0"/>
              <a:pPr/>
              <a:t>‹#›</a:t>
            </a:fld>
            <a:endParaRPr lang="en-US"/>
          </a:p>
        </p:txBody>
      </p:sp>
    </p:spTree>
    <p:extLst>
      <p:ext uri="{BB962C8B-B14F-4D97-AF65-F5344CB8AC3E}">
        <p14:creationId xmlns:p14="http://schemas.microsoft.com/office/powerpoint/2010/main" val="889520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E85659-5DD3-49D3-8240-DEA9C0C318D3}" type="datetimeFigureOut">
              <a:rPr lang="en-US" smtClean="0"/>
              <a:pPr/>
              <a:t>2/6/2025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33D1DD-A117-43ED-9524-9D5AF5CAB247}" type="slidenum">
              <a:rPr lang="en-US" smtClean="0"/>
              <a:pPr/>
              <a:t>‹#›</a:t>
            </a:fld>
            <a:endParaRPr lang="en-US"/>
          </a:p>
        </p:txBody>
      </p:sp>
    </p:spTree>
    <p:extLst>
      <p:ext uri="{BB962C8B-B14F-4D97-AF65-F5344CB8AC3E}">
        <p14:creationId xmlns:p14="http://schemas.microsoft.com/office/powerpoint/2010/main" val="2039728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A06DF9-F83D-46CE-AA6B-FF0137FFBE0C}"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858000" y="4705350"/>
            <a:ext cx="2133600" cy="273844"/>
          </a:xfrm>
        </p:spPr>
        <p:txBody>
          <a:bodyPr/>
          <a:lstStyle>
            <a:lvl1pPr>
              <a:defRPr b="1"/>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A11C01-0F67-46BF-AEDF-3943E3998686}"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46C0A6-631A-4788-A948-F497FF54DBC2}"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7543800" cy="704850"/>
          </a:xfrm>
          <a:noFill/>
          <a:ln>
            <a:noFill/>
          </a:ln>
          <a:effectLst>
            <a:outerShdw blurRad="57785" dist="33020" dir="3180000" algn="ctr">
              <a:srgbClr val="000000">
                <a:alpha val="30000"/>
              </a:srgbClr>
            </a:outerShdw>
            <a:softEdge rad="31750"/>
          </a:effectLst>
          <a:scene3d>
            <a:camera prst="orthographicFront">
              <a:rot lat="0" lon="0" rev="0"/>
            </a:camera>
            <a:lightRig rig="brightRoom" dir="t">
              <a:rot lat="0" lon="0" rev="600000"/>
            </a:lightRig>
          </a:scene3d>
          <a:sp3d prstMaterial="metal">
            <a:bevelT w="38100" h="57150" prst="angle"/>
          </a:sp3d>
        </p:spPr>
        <p:style>
          <a:lnRef idx="2">
            <a:schemeClr val="accent2"/>
          </a:lnRef>
          <a:fillRef idx="1">
            <a:schemeClr val="lt1"/>
          </a:fillRef>
          <a:effectRef idx="0">
            <a:schemeClr val="accent2"/>
          </a:effectRef>
          <a:fontRef idx="none"/>
        </p:style>
        <p:txBody>
          <a:bodyPr>
            <a:noAutofit/>
          </a:bodyPr>
          <a:lstStyle>
            <a:lvl1pPr>
              <a:defRPr sz="4000" b="1">
                <a:solidFill>
                  <a:srgbClr val="002060"/>
                </a:solidFill>
                <a:effectLst/>
                <a:latin typeface="Shonar Bangla" pitchFamily="34" charset="0"/>
                <a:cs typeface="Shonar Bangl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123950"/>
            <a:ext cx="8229600" cy="3581400"/>
          </a:xfrm>
          <a:ln>
            <a:noFill/>
          </a:ln>
          <a:effectLst/>
        </p:spPr>
        <p:txBody>
          <a:bodyPr/>
          <a:lstStyle>
            <a:lvl1pPr>
              <a:defRPr sz="2800" b="1">
                <a:solidFill>
                  <a:srgbClr val="800000"/>
                </a:solidFill>
                <a:latin typeface="Shonar Bangla" pitchFamily="34" charset="0"/>
                <a:cs typeface="Shonar Bangla" pitchFamily="34" charset="0"/>
              </a:defRPr>
            </a:lvl1pPr>
            <a:lvl2pPr>
              <a:buFont typeface="Arial" pitchFamily="34" charset="0"/>
              <a:buChar char="•"/>
              <a:defRPr b="1">
                <a:solidFill>
                  <a:srgbClr val="800000"/>
                </a:solidFill>
                <a:latin typeface="Shonar Bangla" pitchFamily="34" charset="0"/>
                <a:cs typeface="Shonar Bangla" pitchFamily="34" charset="0"/>
              </a:defRPr>
            </a:lvl2pPr>
            <a:lvl3pPr>
              <a:defRPr>
                <a:latin typeface="Shonar Bangla" pitchFamily="34" charset="0"/>
                <a:cs typeface="Shonar Bangla" pitchFamily="34" charset="0"/>
              </a:defRPr>
            </a:lvl3pPr>
            <a:lvl4pPr>
              <a:defRPr>
                <a:latin typeface="Shonar Bangla" pitchFamily="34" charset="0"/>
                <a:cs typeface="Shonar Bangla" pitchFamily="34" charset="0"/>
              </a:defRPr>
            </a:lvl4pPr>
            <a:lvl5pPr>
              <a:defRPr>
                <a:latin typeface="Shonar Bangla" pitchFamily="34" charset="0"/>
                <a:cs typeface="Shonar Bangla" pitchFamily="34" charset="0"/>
              </a:defRPr>
            </a:lvl5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a:xfrm>
            <a:off x="381000" y="4767263"/>
            <a:ext cx="2133600" cy="273844"/>
          </a:xfrm>
        </p:spPr>
        <p:txBody>
          <a:bodyPr/>
          <a:lstStyle/>
          <a:p>
            <a:fld id="{79275610-FEE0-4768-82EA-7BC901D27A49}" type="datetime1">
              <a:rPr lang="en-US" smtClean="0"/>
              <a:pPr/>
              <a:t>2/6/2025</a:t>
            </a:fld>
            <a:endParaRPr lang="en-US"/>
          </a:p>
        </p:txBody>
      </p:sp>
      <p:sp>
        <p:nvSpPr>
          <p:cNvPr id="5" name="Footer Placeholder 4"/>
          <p:cNvSpPr>
            <a:spLocks noGrp="1"/>
          </p:cNvSpPr>
          <p:nvPr>
            <p:ph type="ftr" sz="quarter" idx="11"/>
          </p:nvPr>
        </p:nvSpPr>
        <p:spPr>
          <a:xfrm>
            <a:off x="3048000" y="4767263"/>
            <a:ext cx="2895600" cy="273844"/>
          </a:xfrm>
        </p:spPr>
        <p:txBody>
          <a:bodyPr/>
          <a:lstStyle/>
          <a:p>
            <a:endParaRPr lang="en-US"/>
          </a:p>
        </p:txBody>
      </p:sp>
      <p:sp>
        <p:nvSpPr>
          <p:cNvPr id="6" name="Slide Number Placeholder 5"/>
          <p:cNvSpPr>
            <a:spLocks noGrp="1"/>
          </p:cNvSpPr>
          <p:nvPr>
            <p:ph type="sldNum" sz="quarter" idx="12"/>
          </p:nvPr>
        </p:nvSpPr>
        <p:spPr>
          <a:xfrm>
            <a:off x="6477000" y="4771390"/>
            <a:ext cx="2133600" cy="273844"/>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44982-F66D-469D-8507-F6DD8F6FED7A}"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9AFDE4-C85F-4A6F-BBEF-4A2A7D2626B6}" type="datetime1">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38662A-C7CF-4F7F-84EA-232D93F6CEDF}" type="datetime1">
              <a:rPr lang="en-US" smtClean="0"/>
              <a:pPr/>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3DA928-92E3-40D7-9296-6C55C96B89B2}" type="datetime1">
              <a:rPr lang="en-US" smtClean="0"/>
              <a:pPr/>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931C8-1A88-4D7F-A25A-2F61091596CA}" type="datetime1">
              <a:rPr lang="en-US" smtClean="0"/>
              <a:pPr/>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C1CF8-D351-4677-8CA0-F7BF071A6285}" type="datetime1">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2E0F9-2F05-4667-B45F-EB2938670609}" type="datetime1">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3025EFF-69D3-4C12-943C-11098EEE1BA1}" type="datetime1">
              <a:rPr lang="en-US" smtClean="0"/>
              <a:pPr/>
              <a:t>2/6/2025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17" name="Group 16"/>
          <p:cNvGrpSpPr/>
          <p:nvPr userDrawn="1"/>
        </p:nvGrpSpPr>
        <p:grpSpPr>
          <a:xfrm>
            <a:off x="304800" y="4583480"/>
            <a:ext cx="8305800" cy="560020"/>
            <a:chOff x="381000" y="4643448"/>
            <a:chExt cx="8305800" cy="560020"/>
          </a:xfrm>
        </p:grpSpPr>
        <p:sp>
          <p:nvSpPr>
            <p:cNvPr id="11" name="TextBox 10"/>
            <p:cNvSpPr txBox="1"/>
            <p:nvPr userDrawn="1"/>
          </p:nvSpPr>
          <p:spPr>
            <a:xfrm>
              <a:off x="381000" y="4649470"/>
              <a:ext cx="4724400" cy="553998"/>
            </a:xfrm>
            <a:prstGeom prst="rect">
              <a:avLst/>
            </a:prstGeom>
            <a:noFill/>
          </p:spPr>
          <p:txBody>
            <a:bodyPr wrap="square" rtlCol="0">
              <a:spAutoFit/>
            </a:bodyPr>
            <a:lstStyle/>
            <a:p>
              <a:endParaRPr lang="en-US" sz="2900" b="1" dirty="0">
                <a:solidFill>
                  <a:srgbClr val="FFFF00"/>
                </a:solidFill>
                <a:latin typeface="Shonar Bangla" pitchFamily="34" charset="0"/>
                <a:cs typeface="Shonar Bangla" pitchFamily="34" charset="0"/>
              </a:endParaRPr>
            </a:p>
          </p:txBody>
        </p:sp>
        <p:sp>
          <p:nvSpPr>
            <p:cNvPr id="14" name="TextBox 13"/>
            <p:cNvSpPr txBox="1"/>
            <p:nvPr userDrawn="1"/>
          </p:nvSpPr>
          <p:spPr>
            <a:xfrm>
              <a:off x="5293360" y="4672770"/>
              <a:ext cx="1524000" cy="400110"/>
            </a:xfrm>
            <a:prstGeom prst="rect">
              <a:avLst/>
            </a:prstGeom>
            <a:noFill/>
          </p:spPr>
          <p:txBody>
            <a:bodyPr wrap="square" rtlCol="0">
              <a:spAutoFit/>
            </a:bodyPr>
            <a:lstStyle/>
            <a:p>
              <a:endParaRPr lang="en-US" sz="2000" b="1" dirty="0">
                <a:solidFill>
                  <a:srgbClr val="FFFF00"/>
                </a:solidFill>
              </a:endParaRPr>
            </a:p>
          </p:txBody>
        </p:sp>
        <p:sp>
          <p:nvSpPr>
            <p:cNvPr id="15" name="TextBox 14"/>
            <p:cNvSpPr txBox="1"/>
            <p:nvPr userDrawn="1"/>
          </p:nvSpPr>
          <p:spPr>
            <a:xfrm>
              <a:off x="7086600" y="4643448"/>
              <a:ext cx="1600200" cy="400110"/>
            </a:xfrm>
            <a:prstGeom prst="rect">
              <a:avLst/>
            </a:prstGeom>
            <a:noFill/>
          </p:spPr>
          <p:txBody>
            <a:bodyPr wrap="square" rtlCol="0">
              <a:spAutoFit/>
            </a:bodyPr>
            <a:lstStyle/>
            <a:p>
              <a:endParaRPr lang="en-US" sz="20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24000" y="285750"/>
            <a:ext cx="6248400" cy="1138773"/>
          </a:xfrm>
          <a:prstGeom prst="rect">
            <a:avLst/>
          </a:prstGeom>
          <a:solidFill>
            <a:schemeClr val="bg1"/>
          </a:solidFill>
          <a:ln>
            <a:noFill/>
          </a:ln>
          <a:effectLst>
            <a:softEdge rad="31750"/>
          </a:effectLst>
          <a:scene3d>
            <a:camera prst="orthographicFront">
              <a:rot lat="0" lon="0" rev="0"/>
            </a:camera>
            <a:lightRig rig="chilly" dir="t">
              <a:rot lat="0" lon="0" rev="18480000"/>
            </a:lightRig>
          </a:scene3d>
          <a:sp3d prstMaterial="clear">
            <a:bevelT h="63500"/>
          </a:sp3d>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bn-IN" sz="2800" b="1" dirty="0" smtClean="0">
                <a:solidFill>
                  <a:srgbClr val="C00000"/>
                </a:solidFill>
                <a:latin typeface="Shonar Bangla" pitchFamily="34" charset="0"/>
                <a:cs typeface="Shonar Bangla" pitchFamily="34" charset="0"/>
              </a:rPr>
              <a:t>বিষয়</a:t>
            </a:r>
          </a:p>
          <a:p>
            <a:pPr algn="ctr"/>
            <a:r>
              <a:rPr lang="bn-IN" sz="4000" b="1" dirty="0" smtClean="0">
                <a:solidFill>
                  <a:srgbClr val="C00000"/>
                </a:solidFill>
                <a:latin typeface="Shonar Bangla" pitchFamily="34" charset="0"/>
                <a:cs typeface="Shonar Bangla" pitchFamily="34" charset="0"/>
              </a:rPr>
              <a:t>বাচ্য পরিবর্তন</a:t>
            </a:r>
            <a:endParaRPr lang="en-US" sz="4000" b="1" dirty="0">
              <a:solidFill>
                <a:srgbClr val="C00000"/>
              </a:solidFill>
              <a:latin typeface="Shonar Bangla" pitchFamily="34" charset="0"/>
              <a:cs typeface="Shonar Bangla" pitchFamily="34" charset="0"/>
            </a:endParaRPr>
          </a:p>
        </p:txBody>
      </p:sp>
      <p:sp>
        <p:nvSpPr>
          <p:cNvPr id="24" name="Slide Number Placeholder 23"/>
          <p:cNvSpPr>
            <a:spLocks noGrp="1"/>
          </p:cNvSpPr>
          <p:nvPr>
            <p:ph type="sldNum" sz="quarter" idx="12"/>
          </p:nvPr>
        </p:nvSpPr>
        <p:spPr/>
        <p:txBody>
          <a:bodyPr/>
          <a:lstStyle/>
          <a:p>
            <a:fld id="{B6F15528-21DE-4FAA-801E-634DDDAF4B2B}" type="slidenum">
              <a:rPr lang="en-US" smtClean="0"/>
              <a:pPr/>
              <a:t>1</a:t>
            </a:fld>
            <a:endParaRPr lang="en-US"/>
          </a:p>
        </p:txBody>
      </p:sp>
      <p:sp>
        <p:nvSpPr>
          <p:cNvPr id="3" name="Rectangle 2"/>
          <p:cNvSpPr/>
          <p:nvPr/>
        </p:nvSpPr>
        <p:spPr>
          <a:xfrm>
            <a:off x="2209800" y="1674826"/>
            <a:ext cx="5181600" cy="3323987"/>
          </a:xfrm>
          <a:prstGeom prst="rect">
            <a:avLst/>
          </a:prstGeom>
        </p:spPr>
        <p:txBody>
          <a:bodyPr wrap="square">
            <a:spAutoFit/>
          </a:bodyPr>
          <a:lstStyle/>
          <a:p>
            <a:pPr algn="ctr">
              <a:spcBef>
                <a:spcPts val="0"/>
              </a:spcBef>
              <a:buNone/>
            </a:pPr>
            <a:r>
              <a:rPr lang="bn-IN" sz="2000" b="1" dirty="0">
                <a:solidFill>
                  <a:srgbClr val="C00000"/>
                </a:solidFill>
              </a:rPr>
              <a:t>আলোচনায়</a:t>
            </a:r>
            <a:endParaRPr lang="en-US" sz="2000" dirty="0">
              <a:solidFill>
                <a:srgbClr val="C00000"/>
              </a:solidFill>
            </a:endParaRPr>
          </a:p>
          <a:p>
            <a:pPr algn="ctr">
              <a:spcBef>
                <a:spcPts val="0"/>
              </a:spcBef>
              <a:buNone/>
            </a:pPr>
            <a:endParaRPr lang="en-US" sz="3200" dirty="0">
              <a:solidFill>
                <a:srgbClr val="C00000"/>
              </a:solidFill>
            </a:endParaRPr>
          </a:p>
          <a:p>
            <a:pPr algn="ctr">
              <a:spcBef>
                <a:spcPts val="0"/>
              </a:spcBef>
              <a:buNone/>
            </a:pPr>
            <a:r>
              <a:rPr lang="en-US" sz="3200" dirty="0" err="1">
                <a:solidFill>
                  <a:srgbClr val="002060"/>
                </a:solidFill>
              </a:rPr>
              <a:t>দীপক</a:t>
            </a:r>
            <a:r>
              <a:rPr lang="en-US" sz="3200" dirty="0">
                <a:solidFill>
                  <a:srgbClr val="002060"/>
                </a:solidFill>
              </a:rPr>
              <a:t> </a:t>
            </a:r>
            <a:r>
              <a:rPr lang="en-US" sz="3200" dirty="0" err="1">
                <a:solidFill>
                  <a:srgbClr val="002060"/>
                </a:solidFill>
              </a:rPr>
              <a:t>গড়াই</a:t>
            </a:r>
            <a:endParaRPr lang="en-US" sz="3200" dirty="0">
              <a:solidFill>
                <a:srgbClr val="002060"/>
              </a:solidFill>
            </a:endParaRPr>
          </a:p>
          <a:p>
            <a:pPr algn="ctr">
              <a:spcBef>
                <a:spcPts val="0"/>
              </a:spcBef>
              <a:buNone/>
            </a:pPr>
            <a:endParaRPr lang="en-US" sz="3200" dirty="0">
              <a:solidFill>
                <a:srgbClr val="C00000"/>
              </a:solidFill>
            </a:endParaRPr>
          </a:p>
          <a:p>
            <a:pPr algn="ctr">
              <a:spcBef>
                <a:spcPts val="0"/>
              </a:spcBef>
              <a:buNone/>
            </a:pPr>
            <a:r>
              <a:rPr lang="en-US" sz="2000" dirty="0" err="1">
                <a:solidFill>
                  <a:srgbClr val="C00000"/>
                </a:solidFill>
              </a:rPr>
              <a:t>সহকারী</a:t>
            </a:r>
            <a:r>
              <a:rPr lang="en-US" sz="2000" dirty="0">
                <a:solidFill>
                  <a:srgbClr val="C00000"/>
                </a:solidFill>
              </a:rPr>
              <a:t> </a:t>
            </a:r>
            <a:r>
              <a:rPr lang="en-US" sz="2000" dirty="0" err="1">
                <a:solidFill>
                  <a:srgbClr val="C00000"/>
                </a:solidFill>
              </a:rPr>
              <a:t>অধ্যাপক</a:t>
            </a:r>
            <a:endParaRPr lang="en-US" sz="2000" dirty="0">
              <a:solidFill>
                <a:srgbClr val="C00000"/>
              </a:solidFill>
            </a:endParaRPr>
          </a:p>
          <a:p>
            <a:pPr algn="ctr">
              <a:spcBef>
                <a:spcPts val="0"/>
              </a:spcBef>
              <a:buNone/>
            </a:pPr>
            <a:endParaRPr lang="en-US" sz="2000" dirty="0">
              <a:solidFill>
                <a:srgbClr val="C00000"/>
              </a:solidFill>
            </a:endParaRPr>
          </a:p>
          <a:p>
            <a:pPr algn="ctr">
              <a:spcBef>
                <a:spcPts val="0"/>
              </a:spcBef>
              <a:buNone/>
            </a:pPr>
            <a:r>
              <a:rPr lang="en-US" dirty="0" err="1">
                <a:solidFill>
                  <a:srgbClr val="C00000"/>
                </a:solidFill>
              </a:rPr>
              <a:t>সংস্কৃত</a:t>
            </a:r>
            <a:r>
              <a:rPr lang="en-US" dirty="0">
                <a:solidFill>
                  <a:srgbClr val="C00000"/>
                </a:solidFill>
              </a:rPr>
              <a:t> </a:t>
            </a:r>
            <a:r>
              <a:rPr lang="en-US" dirty="0" err="1">
                <a:solidFill>
                  <a:srgbClr val="C00000"/>
                </a:solidFill>
              </a:rPr>
              <a:t>বিভাগ</a:t>
            </a:r>
            <a:r>
              <a:rPr lang="en-US" dirty="0">
                <a:solidFill>
                  <a:srgbClr val="C00000"/>
                </a:solidFill>
              </a:rPr>
              <a:t>,</a:t>
            </a:r>
          </a:p>
          <a:p>
            <a:pPr algn="ctr">
              <a:spcBef>
                <a:spcPts val="0"/>
              </a:spcBef>
              <a:buNone/>
            </a:pPr>
            <a:r>
              <a:rPr lang="en-US" dirty="0">
                <a:solidFill>
                  <a:srgbClr val="C00000"/>
                </a:solidFill>
              </a:rPr>
              <a:t> </a:t>
            </a:r>
          </a:p>
          <a:p>
            <a:pPr algn="ctr">
              <a:spcBef>
                <a:spcPts val="0"/>
              </a:spcBef>
              <a:buNone/>
            </a:pPr>
            <a:r>
              <a:rPr lang="en-US" dirty="0" err="1">
                <a:solidFill>
                  <a:srgbClr val="C00000"/>
                </a:solidFill>
              </a:rPr>
              <a:t>বিজয়</a:t>
            </a:r>
            <a:r>
              <a:rPr lang="en-US" dirty="0">
                <a:solidFill>
                  <a:srgbClr val="C00000"/>
                </a:solidFill>
              </a:rPr>
              <a:t> </a:t>
            </a:r>
            <a:r>
              <a:rPr lang="en-US" dirty="0" err="1">
                <a:solidFill>
                  <a:srgbClr val="C00000"/>
                </a:solidFill>
              </a:rPr>
              <a:t>নারায়ণ</a:t>
            </a:r>
            <a:r>
              <a:rPr lang="en-US" dirty="0">
                <a:solidFill>
                  <a:srgbClr val="C00000"/>
                </a:solidFill>
              </a:rPr>
              <a:t> </a:t>
            </a:r>
            <a:r>
              <a:rPr lang="en-US" dirty="0" err="1">
                <a:solidFill>
                  <a:srgbClr val="C00000"/>
                </a:solidFill>
              </a:rPr>
              <a:t>মহাবিদ্যালয়</a:t>
            </a:r>
            <a:r>
              <a:rPr lang="en-US" dirty="0">
                <a:solidFill>
                  <a:srgbClr val="C00000"/>
                </a:solidFill>
              </a:rPr>
              <a:t> </a:t>
            </a:r>
            <a:endParaRPr lang="bn-IN" b="1" dirty="0">
              <a:solidFill>
                <a:srgbClr val="C0000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বাচ্য পরিবর্তনের নিয়মাবলী</a:t>
            </a:r>
            <a:endParaRPr lang="en-US" dirty="0"/>
          </a:p>
        </p:txBody>
      </p:sp>
      <p:graphicFrame>
        <p:nvGraphicFramePr>
          <p:cNvPr id="5" name="Content Placeholder 4"/>
          <p:cNvGraphicFramePr>
            <a:graphicFrameLocks noGrp="1"/>
          </p:cNvGraphicFramePr>
          <p:nvPr>
            <p:ph idx="1"/>
          </p:nvPr>
        </p:nvGraphicFramePr>
        <p:xfrm>
          <a:off x="466725" y="1416177"/>
          <a:ext cx="8058150" cy="2996946"/>
        </p:xfrm>
        <a:graphic>
          <a:graphicData uri="http://schemas.openxmlformats.org/drawingml/2006/table">
            <a:tbl>
              <a:tblPr/>
              <a:tblGrid>
                <a:gridCol w="1085850"/>
                <a:gridCol w="1085850"/>
                <a:gridCol w="2943225"/>
                <a:gridCol w="2943225"/>
              </a:tblGrid>
              <a:tr h="439420">
                <a:tc>
                  <a:txBody>
                    <a:bodyPr/>
                    <a:lstStyle/>
                    <a:p>
                      <a:pPr marL="0" marR="0" algn="ctr">
                        <a:lnSpc>
                          <a:spcPct val="115000"/>
                        </a:lnSpc>
                        <a:spcBef>
                          <a:spcPts val="0"/>
                        </a:spcBef>
                        <a:spcAft>
                          <a:spcPts val="0"/>
                        </a:spcAft>
                      </a:pPr>
                      <a:r>
                        <a:rPr lang="bn-IN" sz="1600" b="1" dirty="0">
                          <a:latin typeface="Calibri"/>
                          <a:ea typeface="Times New Roman"/>
                          <a:cs typeface="Shonar Bangla"/>
                        </a:rPr>
                        <a:t>কর্তৃবাচ্য</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a:latin typeface="Calibri"/>
                          <a:ea typeface="Times New Roman"/>
                          <a:cs typeface="Shonar Bangla"/>
                        </a:rPr>
                        <a:t>রামঃ</a:t>
                      </a:r>
                      <a:endParaRPr lang="en-US" sz="1100">
                        <a:latin typeface="Calibri"/>
                        <a:ea typeface="Times New Roman"/>
                        <a:cs typeface="Mangal"/>
                      </a:endParaRPr>
                    </a:p>
                    <a:p>
                      <a:pPr marL="0" marR="0" algn="ctr">
                        <a:lnSpc>
                          <a:spcPct val="115000"/>
                        </a:lnSpc>
                        <a:spcBef>
                          <a:spcPts val="0"/>
                        </a:spcBef>
                        <a:spcAft>
                          <a:spcPts val="0"/>
                        </a:spcAft>
                      </a:pPr>
                      <a:r>
                        <a:rPr lang="bn-IN" sz="1600">
                          <a:latin typeface="Calibri"/>
                          <a:ea typeface="Times New Roman"/>
                          <a:cs typeface="Shonar Bangla"/>
                        </a:rPr>
                        <a:t>(কর্তায় প্রথমা)</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a:latin typeface="Calibri"/>
                          <a:ea typeface="Times New Roman"/>
                          <a:cs typeface="Shonar Bangla"/>
                        </a:rPr>
                        <a:t>গ্রন্থম্</a:t>
                      </a:r>
                      <a:endParaRPr lang="en-US" sz="1100">
                        <a:latin typeface="Calibri"/>
                        <a:ea typeface="Times New Roman"/>
                        <a:cs typeface="Mangal"/>
                      </a:endParaRPr>
                    </a:p>
                    <a:p>
                      <a:pPr marL="0" marR="0" algn="ctr">
                        <a:lnSpc>
                          <a:spcPct val="115000"/>
                        </a:lnSpc>
                        <a:spcBef>
                          <a:spcPts val="0"/>
                        </a:spcBef>
                        <a:spcAft>
                          <a:spcPts val="0"/>
                        </a:spcAft>
                      </a:pPr>
                      <a:r>
                        <a:rPr lang="bn-IN" sz="1600">
                          <a:latin typeface="Calibri"/>
                          <a:ea typeface="Times New Roman"/>
                          <a:cs typeface="Shonar Bangla"/>
                        </a:rPr>
                        <a:t>(কর্মে দ্বিতীয়া)</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a:latin typeface="Calibri"/>
                          <a:ea typeface="Times New Roman"/>
                          <a:cs typeface="Shonar Bangla"/>
                        </a:rPr>
                        <a:t>পঠতি</a:t>
                      </a:r>
                      <a:endParaRPr lang="en-US" sz="1100">
                        <a:latin typeface="Calibri"/>
                        <a:ea typeface="Times New Roman"/>
                        <a:cs typeface="Mangal"/>
                      </a:endParaRPr>
                    </a:p>
                    <a:p>
                      <a:pPr marL="0" marR="0" algn="ctr">
                        <a:lnSpc>
                          <a:spcPct val="115000"/>
                        </a:lnSpc>
                        <a:spcBef>
                          <a:spcPts val="0"/>
                        </a:spcBef>
                        <a:spcAft>
                          <a:spcPts val="0"/>
                        </a:spcAft>
                      </a:pPr>
                      <a:r>
                        <a:rPr lang="bn-IN" sz="1600">
                          <a:latin typeface="Calibri"/>
                          <a:ea typeface="Times New Roman"/>
                          <a:cs typeface="Shonar Bangla"/>
                        </a:rPr>
                        <a:t>(ক্রিয়া কর্তা অনুযায়ী)</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rowSpan="2">
                  <a:txBody>
                    <a:bodyPr/>
                    <a:lstStyle/>
                    <a:p>
                      <a:pPr marL="0" marR="0" algn="ctr">
                        <a:lnSpc>
                          <a:spcPct val="115000"/>
                        </a:lnSpc>
                        <a:spcBef>
                          <a:spcPts val="0"/>
                        </a:spcBef>
                        <a:spcAft>
                          <a:spcPts val="0"/>
                        </a:spcAft>
                      </a:pPr>
                      <a:r>
                        <a:rPr lang="bn-IN" sz="1600" b="1" dirty="0">
                          <a:latin typeface="Calibri"/>
                          <a:ea typeface="Times New Roman"/>
                          <a:cs typeface="Shonar Bangla"/>
                        </a:rPr>
                        <a:t>কর্তৃবাচ্য থেকে কর্মবাচ্য</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a:latin typeface="Calibri"/>
                          <a:ea typeface="Times New Roman"/>
                          <a:cs typeface="Shonar Bangla"/>
                        </a:rPr>
                        <a:t>কর্তায় তৃতীয়া</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a:latin typeface="Calibri"/>
                          <a:ea typeface="Times New Roman"/>
                          <a:cs typeface="Shonar Bangla"/>
                        </a:rPr>
                        <a:t>কর্মে প্রথমা</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a:latin typeface="Calibri"/>
                          <a:ea typeface="Times New Roman"/>
                          <a:cs typeface="Shonar Bangla"/>
                        </a:rPr>
                        <a:t>মূল ধাতুর + য এবং আত্মনেপদী সেব্ ধাতুর মত</a:t>
                      </a:r>
                      <a:r>
                        <a:rPr lang="en-IN" sz="1600">
                          <a:latin typeface="Shonar Bangla"/>
                          <a:ea typeface="Times New Roman"/>
                          <a:cs typeface="Mangal"/>
                        </a:rPr>
                        <a:t>, </a:t>
                      </a:r>
                      <a:r>
                        <a:rPr lang="bn-IN" sz="1600">
                          <a:latin typeface="Calibri"/>
                          <a:ea typeface="Times New Roman"/>
                          <a:cs typeface="Shonar Bangla"/>
                        </a:rPr>
                        <a:t>ক্রিয়ার পুরুষ বচন কর্ম অনুযায়ী</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gn="ctr">
                        <a:lnSpc>
                          <a:spcPct val="115000"/>
                        </a:lnSpc>
                        <a:spcBef>
                          <a:spcPts val="0"/>
                        </a:spcBef>
                        <a:spcAft>
                          <a:spcPts val="0"/>
                        </a:spcAft>
                      </a:pPr>
                      <a:r>
                        <a:rPr lang="bn-IN" sz="1600">
                          <a:latin typeface="Calibri"/>
                          <a:ea typeface="Times New Roman"/>
                          <a:cs typeface="Shonar Bangla"/>
                        </a:rPr>
                        <a:t>রামেণ</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a:latin typeface="Calibri"/>
                          <a:ea typeface="Times New Roman"/>
                          <a:cs typeface="Shonar Bangla"/>
                        </a:rPr>
                        <a:t>গ্রন্থঃ</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a:latin typeface="Calibri"/>
                          <a:ea typeface="Times New Roman"/>
                          <a:cs typeface="Shonar Bangla"/>
                        </a:rPr>
                        <a:t>পঠ্যতে (পঠ্+য+ত)</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gridSpan="4">
                  <a:txBody>
                    <a:bodyPr/>
                    <a:lstStyle/>
                    <a:p>
                      <a:pPr>
                        <a:lnSpc>
                          <a:spcPct val="115000"/>
                        </a:lnSpc>
                      </a:pPr>
                      <a:endParaRPr lang="en-US" sz="1100" b="1" dirty="0">
                        <a:latin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532130">
                <a:tc>
                  <a:txBody>
                    <a:bodyPr/>
                    <a:lstStyle/>
                    <a:p>
                      <a:pPr marL="0" marR="0" algn="ctr">
                        <a:lnSpc>
                          <a:spcPct val="115000"/>
                        </a:lnSpc>
                        <a:spcBef>
                          <a:spcPts val="0"/>
                        </a:spcBef>
                        <a:spcAft>
                          <a:spcPts val="0"/>
                        </a:spcAft>
                      </a:pPr>
                      <a:r>
                        <a:rPr lang="bn-IN" sz="1600" b="1" dirty="0">
                          <a:latin typeface="Calibri"/>
                          <a:ea typeface="Times New Roman"/>
                          <a:cs typeface="Shonar Bangla"/>
                        </a:rPr>
                        <a:t>কর্তৃবাচ্য</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a:latin typeface="Calibri"/>
                          <a:ea typeface="Times New Roman"/>
                          <a:cs typeface="Shonar Bangla"/>
                        </a:rPr>
                        <a:t>শিশুঃ</a:t>
                      </a:r>
                      <a:endParaRPr lang="en-US" sz="1100">
                        <a:latin typeface="Calibri"/>
                        <a:ea typeface="Times New Roman"/>
                        <a:cs typeface="Mangal"/>
                      </a:endParaRPr>
                    </a:p>
                    <a:p>
                      <a:pPr marL="0" marR="0" algn="ctr">
                        <a:lnSpc>
                          <a:spcPct val="115000"/>
                        </a:lnSpc>
                        <a:spcBef>
                          <a:spcPts val="0"/>
                        </a:spcBef>
                        <a:spcAft>
                          <a:spcPts val="0"/>
                        </a:spcAft>
                      </a:pPr>
                      <a:r>
                        <a:rPr lang="bn-IN" sz="1600">
                          <a:latin typeface="Calibri"/>
                          <a:ea typeface="Times New Roman"/>
                          <a:cs typeface="Shonar Bangla"/>
                        </a:rPr>
                        <a:t>(কর্তায় প্রথমা)</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a:latin typeface="Calibri"/>
                          <a:ea typeface="Times New Roman"/>
                          <a:cs typeface="Shonar Bangla"/>
                        </a:rPr>
                        <a:t>-</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a:latin typeface="Calibri"/>
                          <a:ea typeface="Times New Roman"/>
                          <a:cs typeface="Shonar Bangla"/>
                        </a:rPr>
                        <a:t>হসতি</a:t>
                      </a:r>
                      <a:endParaRPr lang="en-US" sz="1100">
                        <a:latin typeface="Calibri"/>
                        <a:ea typeface="Times New Roman"/>
                        <a:cs typeface="Mangal"/>
                      </a:endParaRPr>
                    </a:p>
                    <a:p>
                      <a:pPr marL="0" marR="0" algn="ctr">
                        <a:lnSpc>
                          <a:spcPct val="115000"/>
                        </a:lnSpc>
                        <a:spcBef>
                          <a:spcPts val="0"/>
                        </a:spcBef>
                        <a:spcAft>
                          <a:spcPts val="0"/>
                        </a:spcAft>
                      </a:pPr>
                      <a:r>
                        <a:rPr lang="bn-IN" sz="1600">
                          <a:latin typeface="Calibri"/>
                          <a:ea typeface="Times New Roman"/>
                          <a:cs typeface="Shonar Bangla"/>
                        </a:rPr>
                        <a:t>(ক্রিয়া কর্তা অনুযায়ী)</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rowSpan="2">
                  <a:txBody>
                    <a:bodyPr/>
                    <a:lstStyle/>
                    <a:p>
                      <a:pPr marL="0" marR="0" algn="ctr">
                        <a:lnSpc>
                          <a:spcPct val="115000"/>
                        </a:lnSpc>
                        <a:spcBef>
                          <a:spcPts val="0"/>
                        </a:spcBef>
                        <a:spcAft>
                          <a:spcPts val="0"/>
                        </a:spcAft>
                      </a:pPr>
                      <a:r>
                        <a:rPr lang="bn-IN" sz="1600" b="1" dirty="0">
                          <a:latin typeface="Calibri"/>
                          <a:ea typeface="Times New Roman"/>
                          <a:cs typeface="Shonar Bangla"/>
                        </a:rPr>
                        <a:t>কর্তৃবাচ্য থেকে ভাববাচ্য</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a:latin typeface="Calibri"/>
                          <a:ea typeface="Times New Roman"/>
                          <a:cs typeface="Shonar Bangla"/>
                        </a:rPr>
                        <a:t>কর্তায় তৃতীয়া</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a:latin typeface="Calibri"/>
                          <a:ea typeface="Times New Roman"/>
                          <a:cs typeface="Shonar Bangla"/>
                        </a:rPr>
                        <a:t>কর্ম নেই</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a:latin typeface="Calibri"/>
                          <a:ea typeface="Times New Roman"/>
                          <a:cs typeface="Shonar Bangla"/>
                        </a:rPr>
                        <a:t>মূল ধাতুর + য এবং আত্মনেপদী সেব্ ধাতুর মত</a:t>
                      </a:r>
                      <a:r>
                        <a:rPr lang="en-IN" sz="1600">
                          <a:latin typeface="Shonar Bangla"/>
                          <a:ea typeface="Times New Roman"/>
                          <a:cs typeface="Mangal"/>
                        </a:rPr>
                        <a:t>, </a:t>
                      </a:r>
                      <a:r>
                        <a:rPr lang="bn-IN" sz="1600">
                          <a:latin typeface="Calibri"/>
                          <a:ea typeface="Times New Roman"/>
                          <a:cs typeface="Shonar Bangla"/>
                        </a:rPr>
                        <a:t>ক্রিয়া প্রথমপুরুষ একবচনে</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gn="ctr">
                        <a:lnSpc>
                          <a:spcPct val="115000"/>
                        </a:lnSpc>
                        <a:spcBef>
                          <a:spcPts val="0"/>
                        </a:spcBef>
                        <a:spcAft>
                          <a:spcPts val="0"/>
                        </a:spcAft>
                      </a:pPr>
                      <a:r>
                        <a:rPr lang="bn-IN" sz="1600">
                          <a:latin typeface="Calibri"/>
                          <a:ea typeface="Times New Roman"/>
                          <a:cs typeface="Shonar Bangla"/>
                        </a:rPr>
                        <a:t>শিশুনা</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a:latin typeface="Calibri"/>
                          <a:ea typeface="Times New Roman"/>
                          <a:cs typeface="Shonar Bangla"/>
                        </a:rPr>
                        <a:t>-</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dirty="0">
                          <a:latin typeface="Calibri"/>
                          <a:ea typeface="Times New Roman"/>
                          <a:cs typeface="Shonar Bangla"/>
                        </a:rPr>
                        <a:t>হস্যতে</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বাচ্য পরিবর্তন - অভ্যাস</a:t>
            </a:r>
            <a:endParaRPr lang="en-US" dirty="0"/>
          </a:p>
        </p:txBody>
      </p:sp>
      <p:graphicFrame>
        <p:nvGraphicFramePr>
          <p:cNvPr id="5" name="Content Placeholder 4"/>
          <p:cNvGraphicFramePr>
            <a:graphicFrameLocks noGrp="1"/>
          </p:cNvGraphicFramePr>
          <p:nvPr>
            <p:ph idx="1"/>
          </p:nvPr>
        </p:nvGraphicFramePr>
        <p:xfrm>
          <a:off x="838200" y="1276350"/>
          <a:ext cx="7162799" cy="3100832"/>
        </p:xfrm>
        <a:graphic>
          <a:graphicData uri="http://schemas.openxmlformats.org/drawingml/2006/table">
            <a:tbl>
              <a:tblPr/>
              <a:tblGrid>
                <a:gridCol w="3581012"/>
                <a:gridCol w="3581787"/>
              </a:tblGrid>
              <a:tr h="508000">
                <a:tc>
                  <a:txBody>
                    <a:bodyPr/>
                    <a:lstStyle/>
                    <a:p>
                      <a:pPr marL="0" marR="0" algn="ctr">
                        <a:lnSpc>
                          <a:spcPct val="115000"/>
                        </a:lnSpc>
                        <a:spcBef>
                          <a:spcPts val="0"/>
                        </a:spcBef>
                        <a:spcAft>
                          <a:spcPts val="0"/>
                        </a:spcAft>
                      </a:pPr>
                      <a:r>
                        <a:rPr lang="bn-IN" sz="1600" b="1" dirty="0">
                          <a:latin typeface="Calibri"/>
                          <a:ea typeface="Times New Roman"/>
                          <a:cs typeface="Shonar Bangla"/>
                        </a:rPr>
                        <a:t>কর্তৃবাচ্য</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bn-IN" sz="1600" b="1" dirty="0" smtClean="0">
                          <a:latin typeface="Calibri"/>
                          <a:ea typeface="Times New Roman"/>
                          <a:cs typeface="Shonar Bangla"/>
                        </a:rPr>
                        <a:t>কর্মবাচ্য/ভাববাচ্য</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58800">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সুদীপঃ</a:t>
                      </a:r>
                      <a:r>
                        <a:rPr lang="bn-IN" sz="1600" dirty="0">
                          <a:latin typeface="Calibri"/>
                          <a:ea typeface="Times New Roman"/>
                          <a:cs typeface="Shonar Bangla"/>
                        </a:rPr>
                        <a:t> প্রাতঃ ছাত্রাবাসাত্ লোকযানেন </a:t>
                      </a:r>
                      <a:r>
                        <a:rPr lang="bn-IN" sz="1600" b="1" dirty="0">
                          <a:solidFill>
                            <a:srgbClr val="00642D"/>
                          </a:solidFill>
                          <a:latin typeface="Calibri"/>
                          <a:ea typeface="Times New Roman"/>
                          <a:cs typeface="Shonar Bangla"/>
                        </a:rPr>
                        <a:t>বিশ্ববিদ্যালযং</a:t>
                      </a:r>
                      <a:r>
                        <a:rPr lang="bn-IN" sz="1600" dirty="0">
                          <a:latin typeface="Calibri"/>
                          <a:ea typeface="Times New Roman"/>
                          <a:cs typeface="Shonar Bangla"/>
                        </a:rPr>
                        <a:t> </a:t>
                      </a:r>
                      <a:r>
                        <a:rPr lang="bn-IN" sz="1600" b="1" dirty="0">
                          <a:solidFill>
                            <a:srgbClr val="00642D"/>
                          </a:solidFill>
                          <a:latin typeface="Calibri"/>
                          <a:ea typeface="Times New Roman"/>
                          <a:cs typeface="Shonar Bangla"/>
                        </a:rPr>
                        <a:t>গচ্ছতি</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সুদীপেন</a:t>
                      </a:r>
                      <a:r>
                        <a:rPr lang="bn-IN" sz="1600" dirty="0">
                          <a:latin typeface="Calibri"/>
                          <a:ea typeface="Times New Roman"/>
                          <a:cs typeface="Shonar Bangla"/>
                        </a:rPr>
                        <a:t> প্রাতঃ ছাত্রাবাসাত্ লোকযানেন </a:t>
                      </a:r>
                      <a:r>
                        <a:rPr lang="bn-IN" sz="1600" b="1" dirty="0">
                          <a:solidFill>
                            <a:srgbClr val="00642D"/>
                          </a:solidFill>
                          <a:latin typeface="Calibri"/>
                          <a:ea typeface="Times New Roman"/>
                          <a:cs typeface="Shonar Bangla"/>
                        </a:rPr>
                        <a:t>বিশ্ববিদ্যালযঃ </a:t>
                      </a:r>
                      <a:r>
                        <a:rPr lang="bn-IN" sz="1600" b="1" dirty="0" smtClean="0">
                          <a:solidFill>
                            <a:srgbClr val="00642D"/>
                          </a:solidFill>
                          <a:latin typeface="Calibri"/>
                          <a:ea typeface="Times New Roman"/>
                          <a:cs typeface="Shonar Bangla"/>
                        </a:rPr>
                        <a:t>গম্যতে (গম্+য</a:t>
                      </a:r>
                      <a:r>
                        <a:rPr lang="bn-IN" sz="1600" b="1" baseline="0" dirty="0" smtClean="0">
                          <a:solidFill>
                            <a:srgbClr val="00642D"/>
                          </a:solidFill>
                          <a:latin typeface="Calibri"/>
                          <a:ea typeface="Times New Roman"/>
                          <a:cs typeface="Shonar Bangla"/>
                        </a:rPr>
                        <a:t> - গম্য</a:t>
                      </a:r>
                      <a:r>
                        <a:rPr lang="bn-IN" sz="1600" b="1" dirty="0" smtClean="0">
                          <a:solidFill>
                            <a:srgbClr val="00642D"/>
                          </a:solidFill>
                          <a:latin typeface="Calibri"/>
                          <a:ea typeface="Times New Roman"/>
                          <a:cs typeface="Shonar Bangla"/>
                        </a:rPr>
                        <a:t>)</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অহং</a:t>
                      </a:r>
                      <a:r>
                        <a:rPr lang="bn-IN" sz="1600" dirty="0">
                          <a:latin typeface="Calibri"/>
                          <a:ea typeface="Times New Roman"/>
                          <a:cs typeface="Shonar Bangla"/>
                        </a:rPr>
                        <a:t> প্রত্যহং ক্রীডাযৈ </a:t>
                      </a:r>
                      <a:r>
                        <a:rPr lang="bn-IN" sz="1600" b="1" dirty="0" smtClean="0">
                          <a:solidFill>
                            <a:srgbClr val="00642D"/>
                          </a:solidFill>
                          <a:latin typeface="Calibri"/>
                          <a:ea typeface="Times New Roman"/>
                          <a:cs typeface="Shonar Bangla"/>
                        </a:rPr>
                        <a:t>ক্রীডাক্ষেত্রং (দ্বি) </a:t>
                      </a:r>
                      <a:r>
                        <a:rPr lang="bn-IN" sz="1600" b="1" dirty="0">
                          <a:solidFill>
                            <a:srgbClr val="00642D"/>
                          </a:solidFill>
                          <a:latin typeface="Calibri"/>
                          <a:ea typeface="Times New Roman"/>
                          <a:cs typeface="Shonar Bangla"/>
                        </a:rPr>
                        <a:t>গচ্ছামি</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মযা</a:t>
                      </a:r>
                      <a:r>
                        <a:rPr lang="bn-IN" sz="1600" dirty="0">
                          <a:latin typeface="Calibri"/>
                          <a:ea typeface="Times New Roman"/>
                          <a:cs typeface="Shonar Bangla"/>
                        </a:rPr>
                        <a:t> প্রত্যহং ক্রীডাযৈ </a:t>
                      </a:r>
                      <a:r>
                        <a:rPr lang="bn-IN" sz="1600" b="1" dirty="0" smtClean="0">
                          <a:solidFill>
                            <a:srgbClr val="00642D"/>
                          </a:solidFill>
                          <a:latin typeface="Calibri"/>
                          <a:ea typeface="Times New Roman"/>
                          <a:cs typeface="Shonar Bangla"/>
                        </a:rPr>
                        <a:t>ক্রীডাক্ষেত্রং (প্র) </a:t>
                      </a:r>
                      <a:r>
                        <a:rPr lang="bn-IN" sz="1600" b="1" dirty="0">
                          <a:solidFill>
                            <a:srgbClr val="00642D"/>
                          </a:solidFill>
                          <a:latin typeface="Calibri"/>
                          <a:ea typeface="Times New Roman"/>
                          <a:cs typeface="Shonar Bangla"/>
                        </a:rPr>
                        <a:t>গম্যতে</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সীতা</a:t>
                      </a:r>
                      <a:r>
                        <a:rPr lang="bn-IN" sz="1600" dirty="0">
                          <a:latin typeface="Calibri"/>
                          <a:ea typeface="Times New Roman"/>
                          <a:cs typeface="Shonar Bangla"/>
                        </a:rPr>
                        <a:t> গীতায়াঃ সকাশাত্ মিতায়াঃ </a:t>
                      </a:r>
                      <a:r>
                        <a:rPr lang="bn-IN" sz="1600" b="1" dirty="0">
                          <a:solidFill>
                            <a:srgbClr val="00642D"/>
                          </a:solidFill>
                          <a:latin typeface="Calibri"/>
                          <a:ea typeface="Times New Roman"/>
                          <a:cs typeface="Shonar Bangla"/>
                        </a:rPr>
                        <a:t>গ্রন্থম্ অনযত্</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সীতয়া</a:t>
                      </a:r>
                      <a:r>
                        <a:rPr lang="bn-IN" sz="1600" dirty="0">
                          <a:latin typeface="Calibri"/>
                          <a:ea typeface="Times New Roman"/>
                          <a:cs typeface="Shonar Bangla"/>
                        </a:rPr>
                        <a:t> গীতায়াঃ সকাশাত্ মিতায়াঃ </a:t>
                      </a:r>
                      <a:r>
                        <a:rPr lang="bn-IN" sz="1600" b="1" dirty="0">
                          <a:solidFill>
                            <a:srgbClr val="00642D"/>
                          </a:solidFill>
                          <a:latin typeface="Calibri"/>
                          <a:ea typeface="Times New Roman"/>
                          <a:cs typeface="Shonar Bangla"/>
                        </a:rPr>
                        <a:t>গ্রন্থঃ </a:t>
                      </a:r>
                      <a:r>
                        <a:rPr lang="bn-IN" sz="1600" b="1" dirty="0" smtClean="0">
                          <a:solidFill>
                            <a:srgbClr val="00642D"/>
                          </a:solidFill>
                          <a:latin typeface="Calibri"/>
                          <a:ea typeface="Times New Roman"/>
                          <a:cs typeface="Shonar Bangla"/>
                        </a:rPr>
                        <a:t>অনীয়ত (নীয)</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ত্বং</a:t>
                      </a:r>
                      <a:r>
                        <a:rPr lang="bn-IN" sz="1600" dirty="0">
                          <a:latin typeface="Calibri"/>
                          <a:ea typeface="Times New Roman"/>
                          <a:cs typeface="Shonar Bangla"/>
                        </a:rPr>
                        <a:t> ভোজনাপণে </a:t>
                      </a:r>
                      <a:r>
                        <a:rPr lang="bn-IN" sz="1600" b="1" dirty="0" smtClean="0">
                          <a:solidFill>
                            <a:srgbClr val="00642D"/>
                          </a:solidFill>
                          <a:latin typeface="Calibri"/>
                          <a:ea typeface="Times New Roman"/>
                          <a:cs typeface="Shonar Bangla"/>
                        </a:rPr>
                        <a:t>পলান্নং (দ্বি) </a:t>
                      </a:r>
                      <a:r>
                        <a:rPr lang="bn-IN" sz="1600" b="1" dirty="0">
                          <a:solidFill>
                            <a:srgbClr val="00642D"/>
                          </a:solidFill>
                          <a:latin typeface="Calibri"/>
                          <a:ea typeface="Times New Roman"/>
                          <a:cs typeface="Shonar Bangla"/>
                        </a:rPr>
                        <a:t>খাদসি</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b="1" dirty="0">
                          <a:solidFill>
                            <a:srgbClr val="00642D"/>
                          </a:solidFill>
                          <a:latin typeface="Calibri"/>
                          <a:ea typeface="Times New Roman"/>
                          <a:cs typeface="Shonar Bangla"/>
                        </a:rPr>
                        <a:t>ত্বযা</a:t>
                      </a:r>
                      <a:r>
                        <a:rPr lang="bn-IN" sz="1600" dirty="0">
                          <a:latin typeface="Calibri"/>
                          <a:ea typeface="Times New Roman"/>
                          <a:cs typeface="Shonar Bangla"/>
                        </a:rPr>
                        <a:t> ভোজনাপণে </a:t>
                      </a:r>
                      <a:r>
                        <a:rPr lang="bn-IN" sz="1600" b="1" dirty="0" smtClean="0">
                          <a:solidFill>
                            <a:srgbClr val="00642D"/>
                          </a:solidFill>
                          <a:latin typeface="Calibri"/>
                          <a:ea typeface="Times New Roman"/>
                          <a:cs typeface="Shonar Bangla"/>
                        </a:rPr>
                        <a:t>পলান্নং (প্র) খাদ্যতে (খাদ্+য -</a:t>
                      </a:r>
                      <a:r>
                        <a:rPr lang="bn-IN" sz="1600" b="1" baseline="0" dirty="0" smtClean="0">
                          <a:solidFill>
                            <a:srgbClr val="00642D"/>
                          </a:solidFill>
                          <a:latin typeface="Calibri"/>
                          <a:ea typeface="Times New Roman"/>
                          <a:cs typeface="Shonar Bangla"/>
                        </a:rPr>
                        <a:t> খাদ্য</a:t>
                      </a:r>
                      <a:r>
                        <a:rPr lang="bn-IN" sz="1600" b="1" dirty="0" smtClean="0">
                          <a:solidFill>
                            <a:srgbClr val="00642D"/>
                          </a:solidFill>
                          <a:latin typeface="Calibri"/>
                          <a:ea typeface="Times New Roman"/>
                          <a:cs typeface="Shonar Bangla"/>
                        </a:rPr>
                        <a:t>)</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000">
                <a:tc>
                  <a:txBody>
                    <a:bodyPr/>
                    <a:lstStyle/>
                    <a:p>
                      <a:pPr marL="0" marR="0">
                        <a:lnSpc>
                          <a:spcPct val="115000"/>
                        </a:lnSpc>
                        <a:spcBef>
                          <a:spcPts val="0"/>
                        </a:spcBef>
                        <a:spcAft>
                          <a:spcPts val="0"/>
                        </a:spcAft>
                      </a:pPr>
                      <a:r>
                        <a:rPr lang="bn-IN" sz="1100" b="1" dirty="0" smtClean="0">
                          <a:solidFill>
                            <a:srgbClr val="00642D"/>
                          </a:solidFill>
                          <a:latin typeface="Calibri"/>
                          <a:ea typeface="Times New Roman"/>
                          <a:cs typeface="Mangal"/>
                        </a:rPr>
                        <a:t>কুশলঃ</a:t>
                      </a:r>
                      <a:r>
                        <a:rPr lang="bn-IN" sz="1100" b="1" baseline="0" dirty="0" smtClean="0">
                          <a:solidFill>
                            <a:srgbClr val="00642D"/>
                          </a:solidFill>
                          <a:latin typeface="Calibri"/>
                          <a:ea typeface="Times New Roman"/>
                          <a:cs typeface="Mangal"/>
                        </a:rPr>
                        <a:t> </a:t>
                      </a:r>
                      <a:r>
                        <a:rPr lang="bn-IN" sz="1100" b="0" baseline="0" dirty="0" smtClean="0">
                          <a:solidFill>
                            <a:srgbClr val="00642D"/>
                          </a:solidFill>
                          <a:latin typeface="Calibri"/>
                          <a:ea typeface="Times New Roman"/>
                          <a:cs typeface="Mangal"/>
                        </a:rPr>
                        <a:t>ক্রীডাক্ষেত্রে</a:t>
                      </a:r>
                      <a:r>
                        <a:rPr lang="bn-IN" sz="1100" b="1" baseline="0" dirty="0" smtClean="0">
                          <a:solidFill>
                            <a:srgbClr val="00642D"/>
                          </a:solidFill>
                          <a:latin typeface="Calibri"/>
                          <a:ea typeface="Times New Roman"/>
                          <a:cs typeface="Mangal"/>
                        </a:rPr>
                        <a:t> ক্রীডতি</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100" b="1" dirty="0" smtClean="0">
                          <a:solidFill>
                            <a:srgbClr val="00642D"/>
                          </a:solidFill>
                          <a:latin typeface="Calibri"/>
                          <a:ea typeface="Times New Roman"/>
                          <a:cs typeface="Mangal"/>
                        </a:rPr>
                        <a:t>কুশলেন ক্রীডাক্ষেত্রে</a:t>
                      </a:r>
                      <a:r>
                        <a:rPr lang="bn-IN" sz="1100" b="1" baseline="0" dirty="0" smtClean="0">
                          <a:solidFill>
                            <a:srgbClr val="00642D"/>
                          </a:solidFill>
                          <a:latin typeface="Calibri"/>
                          <a:ea typeface="Times New Roman"/>
                          <a:cs typeface="Mangal"/>
                        </a:rPr>
                        <a:t> ক্রীড্যতে</a:t>
                      </a:r>
                      <a:endParaRPr lang="en-US" sz="1100" b="1" dirty="0">
                        <a:solidFill>
                          <a:srgbClr val="00642D"/>
                        </a:solidFill>
                        <a:latin typeface="Calibri"/>
                        <a:ea typeface="Times New Roman"/>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eekPng.com_questions-png_112172.png"/>
          <p:cNvPicPr>
            <a:picLocks noChangeAspect="1"/>
          </p:cNvPicPr>
          <p:nvPr/>
        </p:nvPicPr>
        <p:blipFill>
          <a:blip r:embed="rId2"/>
          <a:stretch>
            <a:fillRect/>
          </a:stretch>
        </p:blipFill>
        <p:spPr>
          <a:xfrm>
            <a:off x="1557337" y="900112"/>
            <a:ext cx="6450176" cy="357663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পদ এবং পদার্থ / বাচক এবং বাচ্য</a:t>
            </a:r>
            <a:endParaRPr lang="en-US" dirty="0"/>
          </a:p>
        </p:txBody>
      </p:sp>
      <p:sp>
        <p:nvSpPr>
          <p:cNvPr id="3" name="Content Placeholder 2"/>
          <p:cNvSpPr>
            <a:spLocks noGrp="1"/>
          </p:cNvSpPr>
          <p:nvPr>
            <p:ph idx="1"/>
          </p:nvPr>
        </p:nvSpPr>
        <p:spPr>
          <a:xfrm>
            <a:off x="381000" y="1123950"/>
            <a:ext cx="5486400" cy="3581400"/>
          </a:xfrm>
        </p:spPr>
        <p:txBody>
          <a:bodyPr>
            <a:normAutofit fontScale="77500" lnSpcReduction="20000"/>
          </a:bodyPr>
          <a:lstStyle/>
          <a:p>
            <a:r>
              <a:rPr lang="bn-IN" dirty="0" smtClean="0"/>
              <a:t>আমরা বাক্যে পদ ব্যবহার করি। পদ হল বর্ণসমূহের ক্রম বা আনুপূর্বী। এই বর্ণক্রম একটি পদার্থকে বোঝায়। </a:t>
            </a:r>
          </a:p>
          <a:p>
            <a:r>
              <a:rPr lang="bn-IN" dirty="0" smtClean="0"/>
              <a:t>যেমন ব্ ঋ ক্ ষ্ অঃ – বৃক্ষঃ – এটি হল বর্ণক্রম। এই বৃক্ষঃ পদটি শাখা-প্রশাখাযুক্ত একটি পদার্থকে বোঝায়। </a:t>
            </a:r>
          </a:p>
          <a:p>
            <a:r>
              <a:rPr lang="bn-IN" dirty="0" smtClean="0"/>
              <a:t>পদার্থই হল বাচ্য। যাকে বলা হয় বা নির্দেশ করা হয় তা হল বাচ্য।</a:t>
            </a:r>
          </a:p>
          <a:p>
            <a:r>
              <a:rPr lang="bn-IN" dirty="0" smtClean="0"/>
              <a:t>যে নির্দেশ করে বা বলে সে হল বাচক। </a:t>
            </a:r>
          </a:p>
          <a:p>
            <a:r>
              <a:rPr lang="bn-IN" dirty="0" smtClean="0"/>
              <a:t>বৃক্ষঃ হল বাচক, শাখা-প্রশাখাযুক্ত পদার্থটি হল বাচ্য।</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pic>
        <p:nvPicPr>
          <p:cNvPr id="5" name="Picture 4" descr="toppng.com-in-by-a-kramer-on-cutout-tree-868x1082.png"/>
          <p:cNvPicPr>
            <a:picLocks noChangeAspect="1"/>
          </p:cNvPicPr>
          <p:nvPr/>
        </p:nvPicPr>
        <p:blipFill>
          <a:blip r:embed="rId2" cstate="print"/>
          <a:stretch>
            <a:fillRect/>
          </a:stretch>
        </p:blipFill>
        <p:spPr>
          <a:xfrm>
            <a:off x="5943600" y="819150"/>
            <a:ext cx="2209800" cy="2754991"/>
          </a:xfrm>
          <a:prstGeom prst="rect">
            <a:avLst/>
          </a:prstGeom>
        </p:spPr>
      </p:pic>
      <p:pic>
        <p:nvPicPr>
          <p:cNvPr id="6" name="Picture 5" descr="clipart4417116.png"/>
          <p:cNvPicPr>
            <a:picLocks noChangeAspect="1"/>
          </p:cNvPicPr>
          <p:nvPr/>
        </p:nvPicPr>
        <p:blipFill>
          <a:blip r:embed="rId3" cstate="print"/>
          <a:srcRect l="55172"/>
          <a:stretch>
            <a:fillRect/>
          </a:stretch>
        </p:blipFill>
        <p:spPr>
          <a:xfrm>
            <a:off x="7772400" y="2647950"/>
            <a:ext cx="779278" cy="196698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বাক্যে অভিহিত বা উক্ত করে কারা</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bn-IN" dirty="0" smtClean="0"/>
              <a:t>আমরা আগে উক্ত করা বা অভিহিত করা বিষয়টি বুঝেছি। উক্ত করা মানে বলা। একটি বাক্যে কর্তা কর্ম ইত্যাদি কারককে উক্ত করে তিঙ্, কৃৎ, তদ্ধিত, সমাস এবং নিপাত। </a:t>
            </a:r>
          </a:p>
          <a:p>
            <a:r>
              <a:rPr lang="bn-IN" dirty="0" smtClean="0"/>
              <a:t>অর্থাৎ, বিভিন্ন ক্ষেত্রে আমরা দেখি তিঙ্ এর অর্থ হল কর্তা বা কর্ম। তাই সেই বাক্যে কর্তা বা কর্ম হল বাচ্য, তিঙ্ হল বাচক। তাই আমরা বলি তিঙ্ কর্তাকে উক্ত করেছে বা কর্মকে উক্ত করেছে। </a:t>
            </a:r>
          </a:p>
          <a:p>
            <a:r>
              <a:rPr lang="bn-IN" dirty="0" smtClean="0"/>
              <a:t>এরকম কৃৎ, তদ্ধিত, সমাস এবং নিপাতও কোনো কারককে উক্ত করতে পারে। </a:t>
            </a:r>
          </a:p>
          <a:p>
            <a:r>
              <a:rPr lang="bn-IN" dirty="0" smtClean="0"/>
              <a:t>আমার আজকের আলোচনায় দেখব তিঙ্ প্রত্যয়ের দ্বারা বাক্যে কারা উক্ত হয়।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তিঙ্ এর দ্বারা অভিধান</a:t>
            </a:r>
            <a:endParaRPr lang="en-US" dirty="0"/>
          </a:p>
        </p:txBody>
      </p:sp>
      <p:sp>
        <p:nvSpPr>
          <p:cNvPr id="3" name="Content Placeholder 2"/>
          <p:cNvSpPr>
            <a:spLocks noGrp="1"/>
          </p:cNvSpPr>
          <p:nvPr>
            <p:ph idx="1"/>
          </p:nvPr>
        </p:nvSpPr>
        <p:spPr/>
        <p:txBody>
          <a:bodyPr>
            <a:normAutofit fontScale="77500" lnSpcReduction="20000"/>
          </a:bodyPr>
          <a:lstStyle/>
          <a:p>
            <a:r>
              <a:rPr lang="bn-IN" dirty="0" smtClean="0"/>
              <a:t>তিঙ্ প্রত্যয়ের দ্বারা বাক্যে কর্তা, কর্ম, ভাব এবং কর্মকর্তা উক্ত হয়। অর্থাৎ, বাক্যে তিঙ্ প্রত্যয়ের কর্তা, কর্ম, ভাব এবং কর্মকর্তা এরূপ অর্থ হয়। যে বাক্যে তিঙ্ এর অর্থ কর্তা – সেই বাক্যে কর্তা হল বাচ্য, তাই সেই বাক্যটি কর্তৃবাচ্যে আছে বলে নির্দেশ করা হয়। এমনভাবেই কর্ম বাচ্য হলে বাক্য কর্মবাচ্যে, ভাব বাচ্য হলে বাক্য ভাববাচ্যে এবং কর্মকর্তা উক্ত হলে বাক্য কর্মকর্তৃবাচ্যে আছে বলে নির্দেশ করা হয়। </a:t>
            </a:r>
          </a:p>
          <a:p>
            <a:r>
              <a:rPr lang="bn-IN" dirty="0" smtClean="0"/>
              <a:t>যে কারকটি উক্ত হয় বা অভিহিত হয় সেই কারকবাচক বা কারকনির্দেশক পদে প্রথমা বিভক্তি হয়। বাক্যে প্রথমা বিভক্তি কোথায় আছে দেখলেই আমরা বুঝে যাব বাক্যে কোন কারক উক্ত হয়েছে।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কর্তৃবাচ্য</a:t>
            </a:r>
            <a:endParaRPr lang="en-US" dirty="0"/>
          </a:p>
        </p:txBody>
      </p:sp>
      <p:sp>
        <p:nvSpPr>
          <p:cNvPr id="3" name="Content Placeholder 2"/>
          <p:cNvSpPr>
            <a:spLocks noGrp="1"/>
          </p:cNvSpPr>
          <p:nvPr>
            <p:ph idx="1"/>
          </p:nvPr>
        </p:nvSpPr>
        <p:spPr/>
        <p:txBody>
          <a:bodyPr>
            <a:normAutofit fontScale="92500" lnSpcReduction="10000"/>
          </a:bodyPr>
          <a:lstStyle/>
          <a:p>
            <a:r>
              <a:rPr lang="bn-IN" dirty="0" smtClean="0"/>
              <a:t>কর্তৃবাচ্যে তিঙ্ এর দ্বারা কর্তা উক্ত হয়। তাই উক্ত কর্তায় প্রথমা বিভক্তি হয়। </a:t>
            </a:r>
          </a:p>
          <a:p>
            <a:r>
              <a:rPr lang="bn-IN" dirty="0" smtClean="0"/>
              <a:t>কর্ম অনুক্ত থাকে</a:t>
            </a:r>
            <a:r>
              <a:rPr lang="en-IN" dirty="0" smtClean="0"/>
              <a:t>, </a:t>
            </a:r>
            <a:r>
              <a:rPr lang="bn-IN" dirty="0" smtClean="0"/>
              <a:t>তাই অনুক্ত কর্মে দ্বিতীয়া বিভক্তি হয়। </a:t>
            </a:r>
          </a:p>
          <a:p>
            <a:r>
              <a:rPr lang="bn-IN" dirty="0" smtClean="0"/>
              <a:t>কর্তৃবাচ্যে ক্রিয়া কর্তা অনুসারে হয়</a:t>
            </a:r>
            <a:r>
              <a:rPr lang="en-IN" dirty="0" smtClean="0"/>
              <a:t>, </a:t>
            </a:r>
            <a:r>
              <a:rPr lang="bn-IN" dirty="0" smtClean="0"/>
              <a:t>কারণ কর্তায় প্রথমা বিভক্তি থাকে</a:t>
            </a:r>
            <a:r>
              <a:rPr lang="hi-IN" dirty="0" smtClean="0"/>
              <a:t>।</a:t>
            </a:r>
            <a:r>
              <a:rPr lang="en-IN" dirty="0" smtClean="0"/>
              <a:t> </a:t>
            </a:r>
            <a:endParaRPr lang="bn-IN" dirty="0" smtClean="0"/>
          </a:p>
          <a:p>
            <a:r>
              <a:rPr lang="bn-IN" dirty="0" smtClean="0"/>
              <a:t>কর্তৃবাচ্যে ধাতু পরস্মৈপদী আত্মনেপদী বা উভয়পদী হতে পারে। উদাহরণ </a:t>
            </a:r>
            <a:r>
              <a:rPr lang="en-IN" dirty="0" smtClean="0"/>
              <a:t>– </a:t>
            </a:r>
            <a:r>
              <a:rPr lang="bn-IN" dirty="0" smtClean="0"/>
              <a:t>রামঃ বেদং পঠতি। রমা বিষ্ণুং সেবতে। অহং কার্যং করোমি।</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কর্মবাচ্য</a:t>
            </a:r>
            <a:endParaRPr lang="en-US" dirty="0"/>
          </a:p>
        </p:txBody>
      </p:sp>
      <p:sp>
        <p:nvSpPr>
          <p:cNvPr id="3" name="Content Placeholder 2"/>
          <p:cNvSpPr>
            <a:spLocks noGrp="1"/>
          </p:cNvSpPr>
          <p:nvPr>
            <p:ph idx="1"/>
          </p:nvPr>
        </p:nvSpPr>
        <p:spPr/>
        <p:txBody>
          <a:bodyPr>
            <a:normAutofit fontScale="92500" lnSpcReduction="10000"/>
          </a:bodyPr>
          <a:lstStyle/>
          <a:p>
            <a:r>
              <a:rPr lang="bn-IN" dirty="0" smtClean="0"/>
              <a:t>কর্মবাচ্যে তিঙ্ এর দ্বারা কর্ম উক্ত হয়। </a:t>
            </a:r>
          </a:p>
          <a:p>
            <a:r>
              <a:rPr lang="bn-IN" dirty="0" smtClean="0"/>
              <a:t>কর্ম উক্ত হওয়ায় কর্মে প্রথমা বিভক্তি হয়। কর্মবাচ্যে ক্রিয়া কর্ম অনুসারে হয়</a:t>
            </a:r>
            <a:r>
              <a:rPr lang="en-IN" dirty="0" smtClean="0"/>
              <a:t>, </a:t>
            </a:r>
            <a:r>
              <a:rPr lang="bn-IN" dirty="0" smtClean="0"/>
              <a:t>কারণ কর্মে প্রথমা বিভক্তি থাকে। </a:t>
            </a:r>
          </a:p>
          <a:p>
            <a:r>
              <a:rPr lang="bn-IN" dirty="0" smtClean="0"/>
              <a:t>কর্তা উক্ত না হওয়ায় অনুক্ত কর্তায় তৃতীয়া বিভক্তি হয়। </a:t>
            </a:r>
          </a:p>
          <a:p>
            <a:r>
              <a:rPr lang="bn-IN" dirty="0" smtClean="0"/>
              <a:t>কর্মবাচ্যে ধাতুর সঙ্গে যক্</a:t>
            </a:r>
            <a:r>
              <a:rPr lang="en-US" dirty="0" smtClean="0"/>
              <a:t> (</a:t>
            </a:r>
            <a:r>
              <a:rPr lang="bn-IN" dirty="0" smtClean="0"/>
              <a:t>য</a:t>
            </a:r>
            <a:r>
              <a:rPr lang="en-US" dirty="0" smtClean="0"/>
              <a:t>)</a:t>
            </a:r>
            <a:r>
              <a:rPr lang="bn-IN" dirty="0" smtClean="0"/>
              <a:t> সংযুক্ত হয় এবং ধাতুটি আত্মনেপদী হয়। উদাহরণ </a:t>
            </a:r>
            <a:r>
              <a:rPr lang="en-IN" dirty="0" smtClean="0"/>
              <a:t>– </a:t>
            </a:r>
            <a:r>
              <a:rPr lang="bn-IN" dirty="0" smtClean="0"/>
              <a:t>রামেণ বেদঃ পঠ্যতে। রমযা বিষ্ণুঃ সেব্যতে। মযা কার্যং ক্রিযতে।</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ভাববাচ্য</a:t>
            </a:r>
            <a:endParaRPr lang="en-US" dirty="0"/>
          </a:p>
        </p:txBody>
      </p:sp>
      <p:sp>
        <p:nvSpPr>
          <p:cNvPr id="3" name="Content Placeholder 2"/>
          <p:cNvSpPr>
            <a:spLocks noGrp="1"/>
          </p:cNvSpPr>
          <p:nvPr>
            <p:ph idx="1"/>
          </p:nvPr>
        </p:nvSpPr>
        <p:spPr/>
        <p:txBody>
          <a:bodyPr>
            <a:normAutofit fontScale="85000" lnSpcReduction="20000"/>
          </a:bodyPr>
          <a:lstStyle/>
          <a:p>
            <a:r>
              <a:rPr lang="bn-IN" dirty="0" smtClean="0"/>
              <a:t>ভাববাচ্যে থাকা বাক্যে কর্ম থাকে না। ভাববাচ্যে তিঙ্ এর দ্বারা ভাব অর্থাৎ ক্রিয়ার অর্থই উক্ত বা অভিহিত হয়। </a:t>
            </a:r>
          </a:p>
          <a:p>
            <a:r>
              <a:rPr lang="bn-IN" dirty="0" smtClean="0"/>
              <a:t>কর্তা উক্ত না হওয়ায় অনুক্ত কর্তায় তৃতীয়া বিভক্তি হয়। </a:t>
            </a:r>
          </a:p>
          <a:p>
            <a:r>
              <a:rPr lang="bn-IN" dirty="0" smtClean="0"/>
              <a:t>বাক্যে কোথাও প্রথমা বিভক্তি না থাকায় ধাতুটির সঙ্গে যক্ সংযুক্ত হয় এবং ধাতুটি প্রথম পুরুষ একবচনে প্রযুক্ত হয়। উদাহরণ </a:t>
            </a:r>
            <a:r>
              <a:rPr lang="en-IN" dirty="0" smtClean="0"/>
              <a:t>– </a:t>
            </a:r>
            <a:r>
              <a:rPr lang="bn-IN" dirty="0" smtClean="0"/>
              <a:t>ধনং ক্ষীয়তে।</a:t>
            </a:r>
          </a:p>
          <a:p>
            <a:r>
              <a:rPr lang="bn-IN" dirty="0" smtClean="0"/>
              <a:t>কর্তৃবাচ্য থেকে ভাববাচ্যে বাক্যকে পরিবর্তন করার সময় মনে রাখতে হবে যে কর্তৃবাচ্যে থাকা বাক্যে যদি কর্ম উপস্থিত না থাকে তাহলে বাক্যটিকে আমরা ভাববাচ্যে রূপান্তরিত করব।</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কর্মকর্তৃবাচ্য</a:t>
            </a:r>
            <a:endParaRPr lang="en-US" dirty="0"/>
          </a:p>
        </p:txBody>
      </p:sp>
      <p:sp>
        <p:nvSpPr>
          <p:cNvPr id="3" name="Content Placeholder 2"/>
          <p:cNvSpPr>
            <a:spLocks noGrp="1"/>
          </p:cNvSpPr>
          <p:nvPr>
            <p:ph idx="1"/>
          </p:nvPr>
        </p:nvSpPr>
        <p:spPr/>
        <p:txBody>
          <a:bodyPr>
            <a:normAutofit fontScale="70000" lnSpcReduction="20000"/>
          </a:bodyPr>
          <a:lstStyle/>
          <a:p>
            <a:r>
              <a:rPr lang="bn-IN" dirty="0" smtClean="0"/>
              <a:t>কর্মের অন্তর্ভুক্ত কর্তা উক্ত হলে কর্মকর্তৃবাচ্য হয়।</a:t>
            </a:r>
            <a:endParaRPr lang="en-US" dirty="0" smtClean="0"/>
          </a:p>
          <a:p>
            <a:r>
              <a:rPr lang="bn-IN" dirty="0" smtClean="0"/>
              <a:t>যে আরব্ধ কর্ম এত অনায়াসে সম্পন্ন হয়ে যায় যে মনে হয় সেই কর্ম নিজেই সম্পাদিত হচ্ছে এবং যেন কোনো কর্তার উপর নির্ভরশীল নয়</a:t>
            </a:r>
            <a:r>
              <a:rPr lang="en-IN" dirty="0" smtClean="0"/>
              <a:t>; </a:t>
            </a:r>
            <a:r>
              <a:rPr lang="bn-IN" dirty="0" smtClean="0"/>
              <a:t>সেই কর্মকেই কর্মকর্তা বলে।</a:t>
            </a:r>
            <a:r>
              <a:rPr lang="en-IN" dirty="0" smtClean="0"/>
              <a:t> </a:t>
            </a:r>
            <a:endParaRPr lang="bn-IN" dirty="0" smtClean="0"/>
          </a:p>
          <a:p>
            <a:r>
              <a:rPr lang="bn-IN" dirty="0" smtClean="0"/>
              <a:t>যেমন গাছটি নিজেই কর্তিত হচ্ছে। অর্থাত্ যদিও কাঠুরে গাছটি কাটছে</a:t>
            </a:r>
            <a:r>
              <a:rPr lang="en-IN" dirty="0" smtClean="0"/>
              <a:t>, </a:t>
            </a:r>
            <a:r>
              <a:rPr lang="bn-IN" dirty="0" smtClean="0"/>
              <a:t>তথাপি গাছটি এত সহজে কাটা যাচ্ছে যেন মনে হচ্ছে গাছটি নিজেই কাটা যাচ্ছে। </a:t>
            </a:r>
          </a:p>
          <a:p>
            <a:r>
              <a:rPr lang="bn-IN" dirty="0" smtClean="0"/>
              <a:t>এরকম আরো বলা যায়</a:t>
            </a:r>
            <a:r>
              <a:rPr lang="en-IN" dirty="0" smtClean="0"/>
              <a:t>, </a:t>
            </a:r>
            <a:r>
              <a:rPr lang="bn-IN" dirty="0" smtClean="0"/>
              <a:t>পেনটি নিজেই লিখছে। আসলে পেনটি এত ভালো যে কোনো জোর প্রয়োগ না করেই সুন্দরভাবে লেখা যায়। </a:t>
            </a:r>
          </a:p>
          <a:p>
            <a:r>
              <a:rPr lang="bn-IN" dirty="0" smtClean="0"/>
              <a:t>এসব ক্ষেত্রে কর্মকর্তায় প্রথমা হয় এবং ক্রিয়া কর্মবাচ্যের মত হয়। </a:t>
            </a:r>
          </a:p>
          <a:p>
            <a:r>
              <a:rPr lang="bn-IN" dirty="0" smtClean="0"/>
              <a:t>উদাহরণ </a:t>
            </a:r>
            <a:r>
              <a:rPr lang="en-IN" dirty="0" smtClean="0"/>
              <a:t>– </a:t>
            </a:r>
            <a:r>
              <a:rPr lang="bn-IN" dirty="0" smtClean="0"/>
              <a:t>বৃক্ষঃ স্বয়মেব ছিদ্যতে। ওদনঃ স্বয়মেব পচ্যতে</a:t>
            </a:r>
            <a:r>
              <a:rPr lang="hi-IN" dirty="0" smtClean="0"/>
              <a:t>।</a:t>
            </a:r>
            <a:r>
              <a:rPr lang="en-IN" dirty="0" smtClean="0"/>
              <a:t> </a:t>
            </a:r>
            <a:r>
              <a:rPr lang="bn-IN" dirty="0" smtClean="0"/>
              <a:t>বুদ্ধিঃ স্বয়মেব ক্ষীয়তে।</a:t>
            </a:r>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বাচ্য পরিবর্তনের নিয়মাবলী</a:t>
            </a:r>
            <a:endParaRPr lang="en-US" dirty="0"/>
          </a:p>
        </p:txBody>
      </p:sp>
      <p:graphicFrame>
        <p:nvGraphicFramePr>
          <p:cNvPr id="5" name="Content Placeholder 4"/>
          <p:cNvGraphicFramePr>
            <a:graphicFrameLocks noGrp="1"/>
          </p:cNvGraphicFramePr>
          <p:nvPr>
            <p:ph idx="1"/>
          </p:nvPr>
        </p:nvGraphicFramePr>
        <p:xfrm>
          <a:off x="533400" y="1504950"/>
          <a:ext cx="7943850" cy="2909316"/>
        </p:xfrm>
        <a:graphic>
          <a:graphicData uri="http://schemas.openxmlformats.org/drawingml/2006/table">
            <a:tbl>
              <a:tblPr/>
              <a:tblGrid>
                <a:gridCol w="838200"/>
                <a:gridCol w="1752600"/>
                <a:gridCol w="1752600"/>
                <a:gridCol w="3600450"/>
              </a:tblGrid>
              <a:tr h="0">
                <a:tc rowSpan="2">
                  <a:txBody>
                    <a:bodyPr/>
                    <a:lstStyle/>
                    <a:p>
                      <a:pPr marL="0" marR="0">
                        <a:lnSpc>
                          <a:spcPct val="115000"/>
                        </a:lnSpc>
                        <a:spcBef>
                          <a:spcPts val="0"/>
                        </a:spcBef>
                        <a:spcAft>
                          <a:spcPts val="0"/>
                        </a:spcAft>
                      </a:pPr>
                      <a:r>
                        <a:rPr lang="bn-IN" sz="1600" b="1" dirty="0">
                          <a:latin typeface="Calibri"/>
                          <a:ea typeface="Times New Roman"/>
                          <a:cs typeface="Shonar Bangla"/>
                        </a:rPr>
                        <a:t>কর্তৃবাচ্য</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dirty="0">
                          <a:latin typeface="Calibri"/>
                          <a:ea typeface="Times New Roman"/>
                          <a:cs typeface="Shonar Bangla"/>
                        </a:rPr>
                        <a:t>কর্তা উক্ত</a:t>
                      </a:r>
                      <a:r>
                        <a:rPr lang="en-IN" sz="1600" dirty="0">
                          <a:latin typeface="Shonar Bangla"/>
                          <a:ea typeface="Times New Roman"/>
                          <a:cs typeface="Mangal"/>
                        </a:rPr>
                        <a:t>, </a:t>
                      </a:r>
                      <a:r>
                        <a:rPr lang="bn-IN" sz="1600" dirty="0">
                          <a:latin typeface="Calibri"/>
                          <a:ea typeface="Times New Roman"/>
                          <a:cs typeface="Shonar Bangla"/>
                        </a:rPr>
                        <a:t>কর্তায় প্রথমা বিভক্তি</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a:latin typeface="Calibri"/>
                          <a:ea typeface="Times New Roman"/>
                          <a:cs typeface="Shonar Bangla"/>
                        </a:rPr>
                        <a:t>কর্ম অনুক্ত</a:t>
                      </a:r>
                      <a:r>
                        <a:rPr lang="en-IN" sz="1600">
                          <a:latin typeface="Shonar Bangla"/>
                          <a:ea typeface="Times New Roman"/>
                          <a:cs typeface="Mangal"/>
                        </a:rPr>
                        <a:t>, </a:t>
                      </a:r>
                      <a:r>
                        <a:rPr lang="bn-IN" sz="1600">
                          <a:latin typeface="Calibri"/>
                          <a:ea typeface="Times New Roman"/>
                          <a:cs typeface="Shonar Bangla"/>
                        </a:rPr>
                        <a:t>কর্মে দ্বিতীয়া বিভক্তি</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a:latin typeface="Calibri"/>
                          <a:ea typeface="Times New Roman"/>
                          <a:cs typeface="Shonar Bangla"/>
                        </a:rPr>
                        <a:t>ক্রিয়া কর্তানুসারী এবং স্বভাব অনুযায়ী পরস্মৈপদী বা আত্মনেপদী বা উভয়পদী</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ct val="115000"/>
                        </a:lnSpc>
                        <a:spcBef>
                          <a:spcPts val="0"/>
                        </a:spcBef>
                        <a:spcAft>
                          <a:spcPts val="0"/>
                        </a:spcAft>
                      </a:pPr>
                      <a:r>
                        <a:rPr lang="bn-IN" sz="1600" b="1" dirty="0">
                          <a:latin typeface="Calibri"/>
                          <a:ea typeface="Times New Roman"/>
                          <a:cs typeface="Shonar Bangla"/>
                        </a:rPr>
                        <a:t>রামঃ</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bn-IN" sz="1600" b="1" dirty="0">
                          <a:latin typeface="Calibri"/>
                          <a:ea typeface="Times New Roman"/>
                          <a:cs typeface="Shonar Bangla"/>
                        </a:rPr>
                        <a:t>গ্রন্থম্</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bn-IN" sz="1600" b="1" dirty="0">
                          <a:latin typeface="Calibri"/>
                          <a:ea typeface="Times New Roman"/>
                          <a:cs typeface="Shonar Bangla"/>
                        </a:rPr>
                        <a:t>পঠতি</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rowSpan="2">
                  <a:txBody>
                    <a:bodyPr/>
                    <a:lstStyle/>
                    <a:p>
                      <a:pPr marL="0" marR="0">
                        <a:lnSpc>
                          <a:spcPct val="115000"/>
                        </a:lnSpc>
                        <a:spcBef>
                          <a:spcPts val="0"/>
                        </a:spcBef>
                        <a:spcAft>
                          <a:spcPts val="0"/>
                        </a:spcAft>
                      </a:pPr>
                      <a:r>
                        <a:rPr lang="bn-IN" sz="1600" b="1" dirty="0">
                          <a:latin typeface="Calibri"/>
                          <a:ea typeface="Times New Roman"/>
                          <a:cs typeface="Shonar Bangla"/>
                        </a:rPr>
                        <a:t>কর্মবাচ্য</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dirty="0">
                          <a:latin typeface="Calibri"/>
                          <a:ea typeface="Times New Roman"/>
                          <a:cs typeface="Shonar Bangla"/>
                        </a:rPr>
                        <a:t>কর্তা অনুক্ত</a:t>
                      </a:r>
                      <a:r>
                        <a:rPr lang="en-IN" sz="1600" dirty="0">
                          <a:latin typeface="Shonar Bangla"/>
                          <a:ea typeface="Times New Roman"/>
                          <a:cs typeface="Mangal"/>
                        </a:rPr>
                        <a:t>, </a:t>
                      </a:r>
                      <a:r>
                        <a:rPr lang="bn-IN" sz="1600" dirty="0">
                          <a:latin typeface="Calibri"/>
                          <a:ea typeface="Times New Roman"/>
                          <a:cs typeface="Shonar Bangla"/>
                        </a:rPr>
                        <a:t>কর্তায় তৃতীয়া বিভক্তি</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a:latin typeface="Calibri"/>
                          <a:ea typeface="Times New Roman"/>
                          <a:cs typeface="Shonar Bangla"/>
                        </a:rPr>
                        <a:t>কর্ম উক্ত</a:t>
                      </a:r>
                      <a:r>
                        <a:rPr lang="en-IN" sz="1600">
                          <a:latin typeface="Shonar Bangla"/>
                          <a:ea typeface="Times New Roman"/>
                          <a:cs typeface="Mangal"/>
                        </a:rPr>
                        <a:t>, </a:t>
                      </a:r>
                      <a:r>
                        <a:rPr lang="bn-IN" sz="1600">
                          <a:latin typeface="Calibri"/>
                          <a:ea typeface="Times New Roman"/>
                          <a:cs typeface="Shonar Bangla"/>
                        </a:rPr>
                        <a:t>কর্মে প্রথমা বিভক্তি</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dirty="0">
                          <a:latin typeface="Calibri"/>
                          <a:ea typeface="Times New Roman"/>
                          <a:cs typeface="Shonar Bangla"/>
                        </a:rPr>
                        <a:t>মূল ধাতুর সঙ্গে য যোগ করে নিষ্পন্ন ধাতু আত্মনেপদী</a:t>
                      </a:r>
                      <a:r>
                        <a:rPr lang="en-IN" sz="1600" dirty="0">
                          <a:latin typeface="Shonar Bangla"/>
                          <a:ea typeface="Times New Roman"/>
                          <a:cs typeface="Mangal"/>
                        </a:rPr>
                        <a:t>, </a:t>
                      </a:r>
                      <a:r>
                        <a:rPr lang="bn-IN" sz="1600" dirty="0">
                          <a:latin typeface="Calibri"/>
                          <a:ea typeface="Times New Roman"/>
                          <a:cs typeface="Shonar Bangla"/>
                        </a:rPr>
                        <a:t>ক্রিয়া কর্ম অনুযায়ী</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ct val="115000"/>
                        </a:lnSpc>
                        <a:spcBef>
                          <a:spcPts val="0"/>
                        </a:spcBef>
                        <a:spcAft>
                          <a:spcPts val="0"/>
                        </a:spcAft>
                      </a:pPr>
                      <a:r>
                        <a:rPr lang="bn-IN" sz="1600" b="1" dirty="0" smtClean="0">
                          <a:latin typeface="Calibri"/>
                          <a:ea typeface="Times New Roman"/>
                          <a:cs typeface="Shonar Bangla"/>
                        </a:rPr>
                        <a:t>রামেণ</a:t>
                      </a:r>
                      <a:r>
                        <a:rPr lang="en-IN" sz="1600" b="1" dirty="0">
                          <a:latin typeface="Arial"/>
                          <a:ea typeface="Times New Roman"/>
                          <a:cs typeface="Mangal"/>
                        </a:rPr>
                        <a:t>  </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bn-IN" sz="1600" b="1" dirty="0">
                          <a:latin typeface="Calibri"/>
                          <a:ea typeface="Times New Roman"/>
                          <a:cs typeface="Shonar Bangla"/>
                        </a:rPr>
                        <a:t>গ্রন্থঃ</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bn-IN" sz="1600" b="1" dirty="0">
                          <a:latin typeface="Calibri"/>
                          <a:ea typeface="Times New Roman"/>
                          <a:cs typeface="Shonar Bangla"/>
                        </a:rPr>
                        <a:t>পঠ্যতে (পঠ্+য+ত)</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a:txBody>
                    <a:bodyPr/>
                    <a:lstStyle/>
                    <a:p>
                      <a:pPr marL="0" marR="0">
                        <a:lnSpc>
                          <a:spcPct val="115000"/>
                        </a:lnSpc>
                        <a:spcBef>
                          <a:spcPts val="0"/>
                        </a:spcBef>
                        <a:spcAft>
                          <a:spcPts val="0"/>
                        </a:spcAft>
                      </a:pP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bn-IN" sz="1100" b="1" dirty="0" smtClean="0">
                          <a:latin typeface="+mn-lt"/>
                          <a:ea typeface="Times New Roman"/>
                          <a:cs typeface="Shonar Bangla"/>
                        </a:rPr>
                        <a:t>কর্তৃবাচ্য</a:t>
                      </a:r>
                      <a:endParaRPr lang="en-US" sz="900" b="1" dirty="0" smtClean="0">
                        <a:latin typeface="+mn-lt"/>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100" b="1" dirty="0" smtClean="0">
                          <a:latin typeface="Calibri"/>
                          <a:ea typeface="Times New Roman"/>
                          <a:cs typeface="Mangal"/>
                        </a:rPr>
                        <a:t>শিশুঃ</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100" b="1" dirty="0" smtClean="0">
                          <a:latin typeface="Calibri"/>
                          <a:ea typeface="Times New Roman"/>
                          <a:cs typeface="Mangal"/>
                        </a:rPr>
                        <a:t>-</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bn-IN" sz="1100" b="1" dirty="0" smtClean="0">
                          <a:latin typeface="Calibri"/>
                          <a:ea typeface="Times New Roman"/>
                          <a:cs typeface="Mangal"/>
                        </a:rPr>
                        <a:t>হসতি</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0">
                <a:tc rowSpan="2">
                  <a:txBody>
                    <a:bodyPr/>
                    <a:lstStyle/>
                    <a:p>
                      <a:pPr marL="0" marR="0">
                        <a:lnSpc>
                          <a:spcPct val="115000"/>
                        </a:lnSpc>
                        <a:spcBef>
                          <a:spcPts val="0"/>
                        </a:spcBef>
                        <a:spcAft>
                          <a:spcPts val="0"/>
                        </a:spcAft>
                      </a:pPr>
                      <a:r>
                        <a:rPr lang="bn-IN" sz="1600" b="1" dirty="0">
                          <a:latin typeface="Calibri"/>
                          <a:ea typeface="Times New Roman"/>
                          <a:cs typeface="Shonar Bangla"/>
                        </a:rPr>
                        <a:t>ভাববাচ্য</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a:latin typeface="Calibri"/>
                          <a:ea typeface="Times New Roman"/>
                          <a:cs typeface="Shonar Bangla"/>
                        </a:rPr>
                        <a:t>কর্তা অনুক্ত</a:t>
                      </a:r>
                      <a:r>
                        <a:rPr lang="en-IN" sz="1600">
                          <a:latin typeface="Shonar Bangla"/>
                          <a:ea typeface="Times New Roman"/>
                          <a:cs typeface="Mangal"/>
                        </a:rPr>
                        <a:t>, </a:t>
                      </a:r>
                      <a:r>
                        <a:rPr lang="bn-IN" sz="1600">
                          <a:latin typeface="Calibri"/>
                          <a:ea typeface="Times New Roman"/>
                          <a:cs typeface="Shonar Bangla"/>
                        </a:rPr>
                        <a:t>কর্তায় তৃতীয়া বিভক্তি</a:t>
                      </a:r>
                      <a:endParaRPr lang="en-US" sz="110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dirty="0">
                          <a:latin typeface="Calibri"/>
                          <a:ea typeface="Times New Roman"/>
                          <a:cs typeface="Shonar Bangla"/>
                        </a:rPr>
                        <a:t>কর্ম নেই</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bn-IN" sz="1600" dirty="0">
                          <a:latin typeface="Calibri"/>
                          <a:ea typeface="Times New Roman"/>
                          <a:cs typeface="Shonar Bangla"/>
                        </a:rPr>
                        <a:t>মূল ধাতুর সঙ্গে য যোগ করে আত্মনেপদী ধাতু</a:t>
                      </a:r>
                      <a:r>
                        <a:rPr lang="en-IN" sz="1600" dirty="0">
                          <a:latin typeface="Shonar Bangla"/>
                          <a:ea typeface="Times New Roman"/>
                          <a:cs typeface="Mangal"/>
                        </a:rPr>
                        <a:t>, </a:t>
                      </a:r>
                      <a:r>
                        <a:rPr lang="bn-IN" sz="1600" dirty="0">
                          <a:latin typeface="Calibri"/>
                          <a:ea typeface="Times New Roman"/>
                          <a:cs typeface="Shonar Bangla"/>
                        </a:rPr>
                        <a:t>ক্রিয়া প্রথমপুরুষ একবচনে</a:t>
                      </a:r>
                      <a:endParaRPr lang="en-US" sz="1100"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US"/>
                    </a:p>
                  </a:txBody>
                  <a:tcPr/>
                </a:tc>
                <a:tc>
                  <a:txBody>
                    <a:bodyPr/>
                    <a:lstStyle/>
                    <a:p>
                      <a:pPr marL="0" marR="0">
                        <a:lnSpc>
                          <a:spcPct val="115000"/>
                        </a:lnSpc>
                        <a:spcBef>
                          <a:spcPts val="0"/>
                        </a:spcBef>
                        <a:spcAft>
                          <a:spcPts val="0"/>
                        </a:spcAft>
                      </a:pPr>
                      <a:r>
                        <a:rPr lang="bn-IN" sz="1600" b="1" dirty="0">
                          <a:latin typeface="Calibri"/>
                          <a:ea typeface="Times New Roman"/>
                          <a:cs typeface="Shonar Bangla"/>
                        </a:rPr>
                        <a:t>শিশুনা</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bn-IN" sz="1600" b="1">
                          <a:latin typeface="Calibri"/>
                          <a:ea typeface="Times New Roman"/>
                          <a:cs typeface="Shonar Bangla"/>
                        </a:rPr>
                        <a:t>-</a:t>
                      </a:r>
                      <a:endParaRPr lang="en-US" sz="1100" b="1">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bn-IN" sz="1600" b="1" dirty="0">
                          <a:latin typeface="Calibri"/>
                          <a:ea typeface="Times New Roman"/>
                          <a:cs typeface="Shonar Bangla"/>
                        </a:rPr>
                        <a:t>হস্যতে (হস্+য+ত)</a:t>
                      </a:r>
                      <a:endParaRPr lang="en-US" sz="1100" b="1" dirty="0">
                        <a:latin typeface="Calibri"/>
                        <a:ea typeface="Times New Roman"/>
                        <a:cs typeface="Mang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9059</TotalTime>
  <Words>798</Words>
  <Application>Microsoft Office PowerPoint</Application>
  <PresentationFormat>On-screen Show (16:9)</PresentationFormat>
  <Paragraphs>125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Mangal</vt:lpstr>
      <vt:lpstr>Shonar Bangla</vt:lpstr>
      <vt:lpstr>Times New Roman</vt:lpstr>
      <vt:lpstr>Vrinda</vt:lpstr>
      <vt:lpstr>Office Theme</vt:lpstr>
      <vt:lpstr>PowerPoint Presentation</vt:lpstr>
      <vt:lpstr>পদ এবং পদার্থ / বাচক এবং বাচ্য</vt:lpstr>
      <vt:lpstr>বাক্যে অভিহিত বা উক্ত করে কারা?</vt:lpstr>
      <vt:lpstr>তিঙ্ এর দ্বারা অভিধান</vt:lpstr>
      <vt:lpstr>কর্তৃবাচ্য</vt:lpstr>
      <vt:lpstr>কর্মবাচ্য</vt:lpstr>
      <vt:lpstr>ভাববাচ্য</vt:lpstr>
      <vt:lpstr>কর্মকর্তৃবাচ্য</vt:lpstr>
      <vt:lpstr>বাচ্য পরিবর্তনের নিয়মাবলী</vt:lpstr>
      <vt:lpstr>বাচ্য পরিবর্তনের নিয়মাবলী</vt:lpstr>
      <vt:lpstr>বাচ্য পরিবর্তন - অভ্যাস</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Vivek</dc:creator>
  <cp:lastModifiedBy>Raibatak</cp:lastModifiedBy>
  <cp:revision>78</cp:revision>
  <dcterms:created xsi:type="dcterms:W3CDTF">2006-08-16T00:00:00Z</dcterms:created>
  <dcterms:modified xsi:type="dcterms:W3CDTF">2025-02-06T15:59:44Z</dcterms:modified>
</cp:coreProperties>
</file>